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2f60463f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2f60463f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2f60463ff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2f60463f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2f60463f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2f60463f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2f60463f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2f60463f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2f60463f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2f60463f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2f60463f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2f60463f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2f60463ff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2f60463ff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2f60463ff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2f60463f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2f60463f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2f60463f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2f60463f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2f60463f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8958" y="199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15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Artemisia Gentileschi</a:t>
            </a:r>
            <a:endParaRPr sz="415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06975" y="4032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presentation by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Zubareva Natalia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BSE 195</a:t>
            </a:r>
            <a:endParaRPr sz="21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616" y="46550"/>
            <a:ext cx="3729984" cy="50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74" y="222513"/>
            <a:ext cx="3308253" cy="46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3456025" y="2245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Susanna and the Elders</a:t>
            </a: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(16</a:t>
            </a: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10)</a:t>
            </a:r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575" y="1229175"/>
            <a:ext cx="4818125" cy="35006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6081750" y="47212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Allegory of Painting</a:t>
            </a: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(1630-1640</a:t>
            </a: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58" y="433624"/>
            <a:ext cx="4000617" cy="42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4099275" y="3688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Lucretia</a:t>
            </a: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(1623-1625)</a:t>
            </a:r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550" y="1358663"/>
            <a:ext cx="4581375" cy="334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6081750" y="47212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Corisca and the Satyr</a:t>
            </a: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(16</a:t>
            </a: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30-1635)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Briefly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an Italian Baroque painter</a:t>
            </a:r>
            <a:endParaRPr sz="2100"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style of Caravaggio</a:t>
            </a:r>
            <a:endParaRPr sz="2100"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was producing professional work </a:t>
            </a:r>
            <a:endParaRPr sz="21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by the age of fifteen</a:t>
            </a:r>
            <a:endParaRPr sz="2100"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the first female member of the </a:t>
            </a:r>
            <a:endParaRPr sz="21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Accademia di Arte del Disegno</a:t>
            </a:r>
            <a:endParaRPr sz="21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in Florence</a:t>
            </a:r>
            <a:endParaRPr sz="2100"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ru" sz="2100"/>
              <a:t>worked for the Medici House, </a:t>
            </a:r>
            <a:endParaRPr sz="21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Charles I of England, many more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797" y="0"/>
            <a:ext cx="385120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Biography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70" name="Google Shape;70;p15"/>
          <p:cNvCxnSpPr>
            <a:stCxn id="69" idx="1"/>
            <a:endCxn id="69" idx="3"/>
          </p:cNvCxnSpPr>
          <p:nvPr/>
        </p:nvCxnSpPr>
        <p:spPr>
          <a:xfrm>
            <a:off x="311700" y="2860675"/>
            <a:ext cx="8520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" name="Google Shape;71;p15"/>
          <p:cNvCxnSpPr>
            <a:stCxn id="69" idx="1"/>
          </p:cNvCxnSpPr>
          <p:nvPr/>
        </p:nvCxnSpPr>
        <p:spPr>
          <a:xfrm flipH="1" rot="10800000">
            <a:off x="311700" y="2037175"/>
            <a:ext cx="153900" cy="82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5"/>
          <p:cNvCxnSpPr/>
          <p:nvPr/>
        </p:nvCxnSpPr>
        <p:spPr>
          <a:xfrm flipH="1" rot="10800000">
            <a:off x="1379625" y="2860675"/>
            <a:ext cx="153900" cy="82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5"/>
          <p:cNvCxnSpPr/>
          <p:nvPr/>
        </p:nvCxnSpPr>
        <p:spPr>
          <a:xfrm flipH="1" rot="10800000">
            <a:off x="2826300" y="2037175"/>
            <a:ext cx="153900" cy="82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5"/>
          <p:cNvCxnSpPr/>
          <p:nvPr/>
        </p:nvCxnSpPr>
        <p:spPr>
          <a:xfrm flipH="1" rot="10800000">
            <a:off x="3969300" y="2875375"/>
            <a:ext cx="153900" cy="82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5"/>
          <p:cNvCxnSpPr/>
          <p:nvPr/>
        </p:nvCxnSpPr>
        <p:spPr>
          <a:xfrm flipH="1" rot="10800000">
            <a:off x="5264700" y="2037175"/>
            <a:ext cx="153900" cy="82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5"/>
          <p:cNvSpPr txBox="1"/>
          <p:nvPr/>
        </p:nvSpPr>
        <p:spPr>
          <a:xfrm>
            <a:off x="-173700" y="13044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2"/>
                </a:solidFill>
              </a:rPr>
              <a:t>July 8</a:t>
            </a:r>
            <a:endParaRPr sz="21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2"/>
                </a:solidFill>
              </a:rPr>
              <a:t>born in Rome</a:t>
            </a:r>
            <a:endParaRPr sz="2100">
              <a:solidFill>
                <a:schemeClr val="lt2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304800" y="3584150"/>
            <a:ext cx="2337000" cy="16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2"/>
                </a:solidFill>
              </a:rPr>
              <a:t>started painting in father's workshop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516275" y="948925"/>
            <a:ext cx="19767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2"/>
                </a:solidFill>
              </a:rPr>
              <a:t>was raped by her father’s coworker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826300" y="2415850"/>
            <a:ext cx="11430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</a:rPr>
              <a:t>1611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457325" y="2848675"/>
            <a:ext cx="9561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</a:rPr>
              <a:t>1605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11700" y="2415850"/>
            <a:ext cx="7938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</a:rPr>
              <a:t>1593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374700" y="3561175"/>
            <a:ext cx="2856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2"/>
                </a:solidFill>
              </a:rPr>
              <a:t>married Pierantonio Stiattesi</a:t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4747425" y="1234675"/>
            <a:ext cx="23370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2"/>
                </a:solidFill>
              </a:rPr>
              <a:t>moved to </a:t>
            </a:r>
            <a:r>
              <a:rPr lang="ru" sz="2100">
                <a:solidFill>
                  <a:schemeClr val="lt2"/>
                </a:solidFill>
              </a:rPr>
              <a:t>Florence</a:t>
            </a:r>
            <a:endParaRPr sz="2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2"/>
                </a:solidFill>
              </a:rPr>
              <a:t>		</a:t>
            </a:r>
            <a:endParaRPr sz="2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2"/>
                </a:solidFill>
              </a:rPr>
              <a:t>	 </a:t>
            </a:r>
            <a:endParaRPr sz="2100">
              <a:solidFill>
                <a:schemeClr val="lt2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5264700" y="2407675"/>
            <a:ext cx="1510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</a:rPr>
              <a:t>1</a:t>
            </a:r>
            <a:r>
              <a:rPr lang="ru" sz="2100">
                <a:solidFill>
                  <a:schemeClr val="dk1"/>
                </a:solidFill>
              </a:rPr>
              <a:t>611-1617</a:t>
            </a:r>
            <a:endParaRPr sz="2100">
              <a:solidFill>
                <a:schemeClr val="dk1"/>
              </a:solidFill>
            </a:endParaRPr>
          </a:p>
        </p:txBody>
      </p:sp>
      <p:cxnSp>
        <p:nvCxnSpPr>
          <p:cNvPr id="85" name="Google Shape;85;p15"/>
          <p:cNvCxnSpPr/>
          <p:nvPr/>
        </p:nvCxnSpPr>
        <p:spPr>
          <a:xfrm flipH="1" rot="10800000">
            <a:off x="6712500" y="2875375"/>
            <a:ext cx="153900" cy="82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5"/>
          <p:cNvSpPr txBox="1"/>
          <p:nvPr/>
        </p:nvSpPr>
        <p:spPr>
          <a:xfrm>
            <a:off x="6231150" y="3561175"/>
            <a:ext cx="222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2"/>
                </a:solidFill>
              </a:rPr>
              <a:t>joined the Academy</a:t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4045500" y="2796850"/>
            <a:ext cx="11430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</a:rPr>
              <a:t>1611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Biography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16"/>
          <p:cNvCxnSpPr>
            <a:stCxn id="93" idx="1"/>
            <a:endCxn id="93" idx="3"/>
          </p:cNvCxnSpPr>
          <p:nvPr/>
        </p:nvCxnSpPr>
        <p:spPr>
          <a:xfrm>
            <a:off x="311700" y="2860675"/>
            <a:ext cx="8520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6"/>
          <p:cNvCxnSpPr>
            <a:stCxn id="93" idx="1"/>
          </p:cNvCxnSpPr>
          <p:nvPr/>
        </p:nvCxnSpPr>
        <p:spPr>
          <a:xfrm flipH="1" rot="10800000">
            <a:off x="311700" y="2037175"/>
            <a:ext cx="153900" cy="82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6"/>
          <p:cNvCxnSpPr/>
          <p:nvPr/>
        </p:nvCxnSpPr>
        <p:spPr>
          <a:xfrm flipH="1" rot="10800000">
            <a:off x="1379625" y="2860675"/>
            <a:ext cx="153900" cy="82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6"/>
          <p:cNvCxnSpPr/>
          <p:nvPr/>
        </p:nvCxnSpPr>
        <p:spPr>
          <a:xfrm flipH="1" rot="10800000">
            <a:off x="2826300" y="2037175"/>
            <a:ext cx="153900" cy="82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6"/>
          <p:cNvCxnSpPr/>
          <p:nvPr/>
        </p:nvCxnSpPr>
        <p:spPr>
          <a:xfrm flipH="1" rot="10800000">
            <a:off x="3969300" y="2875375"/>
            <a:ext cx="153900" cy="82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6"/>
          <p:cNvCxnSpPr/>
          <p:nvPr/>
        </p:nvCxnSpPr>
        <p:spPr>
          <a:xfrm flipH="1" rot="10800000">
            <a:off x="5264700" y="2037175"/>
            <a:ext cx="153900" cy="82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6"/>
          <p:cNvSpPr txBox="1"/>
          <p:nvPr/>
        </p:nvSpPr>
        <p:spPr>
          <a:xfrm>
            <a:off x="304800" y="1306900"/>
            <a:ext cx="1976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2"/>
                </a:solidFill>
              </a:rPr>
              <a:t>moved to</a:t>
            </a:r>
            <a:r>
              <a:rPr lang="ru" sz="2100">
                <a:solidFill>
                  <a:schemeClr val="lt2"/>
                </a:solidFill>
              </a:rPr>
              <a:t> Rome</a:t>
            </a:r>
            <a:endParaRPr sz="2100">
              <a:solidFill>
                <a:schemeClr val="lt2"/>
              </a:solidFill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304800" y="3584150"/>
            <a:ext cx="2337000" cy="16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2"/>
                </a:solidFill>
              </a:rPr>
              <a:t>moved to Venice</a:t>
            </a:r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2526113" y="1228675"/>
            <a:ext cx="19767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2"/>
                </a:solidFill>
              </a:rPr>
              <a:t>moved to Naples</a:t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2826300" y="2415850"/>
            <a:ext cx="11430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</a:rPr>
              <a:t>1630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1457325" y="2848675"/>
            <a:ext cx="9561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</a:rPr>
              <a:t>1626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311700" y="2415850"/>
            <a:ext cx="7938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</a:rPr>
              <a:t>1620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3374700" y="3561175"/>
            <a:ext cx="2856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2"/>
                </a:solidFill>
              </a:rPr>
              <a:t>moved to London</a:t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4747425" y="1234675"/>
            <a:ext cx="23370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2"/>
                </a:solidFill>
              </a:rPr>
              <a:t>moved back to Naples</a:t>
            </a:r>
            <a:endParaRPr sz="2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2"/>
                </a:solidFill>
              </a:rPr>
              <a:t>		</a:t>
            </a:r>
            <a:endParaRPr sz="2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2"/>
                </a:solidFill>
              </a:rPr>
              <a:t>	 </a:t>
            </a:r>
            <a:endParaRPr sz="2100">
              <a:solidFill>
                <a:schemeClr val="lt2"/>
              </a:solidFill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5264700" y="2407675"/>
            <a:ext cx="1510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</a:rPr>
              <a:t>by </a:t>
            </a:r>
            <a:r>
              <a:rPr lang="ru" sz="2100">
                <a:solidFill>
                  <a:schemeClr val="dk1"/>
                </a:solidFill>
              </a:rPr>
              <a:t>1642</a:t>
            </a:r>
            <a:endParaRPr sz="2100">
              <a:solidFill>
                <a:schemeClr val="dk1"/>
              </a:solidFill>
            </a:endParaRPr>
          </a:p>
        </p:txBody>
      </p:sp>
      <p:cxnSp>
        <p:nvCxnSpPr>
          <p:cNvPr id="109" name="Google Shape;109;p16"/>
          <p:cNvCxnSpPr/>
          <p:nvPr/>
        </p:nvCxnSpPr>
        <p:spPr>
          <a:xfrm flipH="1" rot="10800000">
            <a:off x="6712500" y="2875375"/>
            <a:ext cx="153900" cy="82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6"/>
          <p:cNvSpPr txBox="1"/>
          <p:nvPr/>
        </p:nvSpPr>
        <p:spPr>
          <a:xfrm>
            <a:off x="6231150" y="3561175"/>
            <a:ext cx="222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2"/>
                </a:solidFill>
              </a:rPr>
              <a:t>died in the plague in Naples</a:t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4045500" y="2796850"/>
            <a:ext cx="11430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</a:rPr>
              <a:t>1638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6788700" y="2796850"/>
            <a:ext cx="11430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</a:rPr>
              <a:t>1656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Caravaggism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dar</a:t>
            </a:r>
            <a:r>
              <a:rPr lang="ru"/>
              <a:t>k colours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contrasting lighting: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blinding shaft of light and shadows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dramatism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realism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475" y="328450"/>
            <a:ext cx="4366825" cy="448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-1607400" y="4209875"/>
            <a:ext cx="6179400" cy="49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Calling of Saint Matthew</a:t>
            </a:r>
            <a:endParaRPr sz="13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Caravaggio (1599-1600)</a:t>
            </a:r>
            <a:endParaRPr sz="13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846" y="667450"/>
            <a:ext cx="411945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2734350" y="4111675"/>
            <a:ext cx="6179400" cy="49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Salome with the head of St. John the Baptist</a:t>
            </a:r>
            <a:endParaRPr sz="13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Caravaggio (1607)</a:t>
            </a:r>
            <a:endParaRPr sz="13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695275"/>
            <a:ext cx="3720844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311700" y="4076750"/>
            <a:ext cx="6179400" cy="49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Salome with the head of St. John the Baptist</a:t>
            </a:r>
            <a:endParaRPr sz="13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Gentileschi (1610-1615)</a:t>
            </a:r>
            <a:endParaRPr sz="13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615" y="1068000"/>
            <a:ext cx="4142685" cy="30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2652900" y="4124350"/>
            <a:ext cx="6179400" cy="49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Judith Beheading Holofernes</a:t>
            </a:r>
            <a:endParaRPr sz="13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Caravaggio (1598-1599)</a:t>
            </a:r>
            <a:endParaRPr sz="13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311700" y="4124350"/>
            <a:ext cx="6179400" cy="49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Judith Beheading Holofernes</a:t>
            </a:r>
            <a:endParaRPr sz="13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Gentileschi </a:t>
            </a: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(1611)</a:t>
            </a:r>
            <a:endParaRPr sz="13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7000"/>
            <a:ext cx="3103838" cy="395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Art</a:t>
            </a: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influenced by Caravaggio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highly naturalistic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handling color to express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dimension and drama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female characters portrayed as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courageous, rebellious, and powerful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793" y="0"/>
            <a:ext cx="41022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1489500" y="4756400"/>
            <a:ext cx="3552300" cy="28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" sz="135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Judith and her Maidservant</a:t>
            </a:r>
            <a:r>
              <a:rPr lang="ru" sz="135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(1618-1619)</a:t>
            </a:r>
            <a:endParaRPr sz="135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49" y="224525"/>
            <a:ext cx="3859776" cy="46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4218025" y="2245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Judith Beheading Holofernes (1615)</a:t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750" y="1551113"/>
            <a:ext cx="4286250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6058475" y="44183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Mary Magdalene in Ecstasy</a:t>
            </a:r>
            <a:r>
              <a:rPr i="1" lang="ru" sz="415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(1623)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